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74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15"/>
    <p:restoredTop sz="94638"/>
  </p:normalViewPr>
  <p:slideViewPr>
    <p:cSldViewPr snapToGrid="0">
      <p:cViewPr varScale="1">
        <p:scale>
          <a:sx n="128" d="100"/>
          <a:sy n="128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DF9130-AA78-4590-BA34-14EB1B34AA93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B998973-7104-4393-869A-2736011C0719}">
      <dgm:prSet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r>
            <a:rPr lang="en-US"/>
            <a:t>Overview</a:t>
          </a:r>
        </a:p>
      </dgm:t>
    </dgm:pt>
    <dgm:pt modelId="{E5786700-5842-416F-B4A1-A7E346D08340}" type="parTrans" cxnId="{7953D1ED-5C81-414D-B086-5C4289CCEEE8}">
      <dgm:prSet/>
      <dgm:spPr/>
      <dgm:t>
        <a:bodyPr/>
        <a:lstStyle/>
        <a:p>
          <a:endParaRPr lang="en-US"/>
        </a:p>
      </dgm:t>
    </dgm:pt>
    <dgm:pt modelId="{6F961ED1-0293-4681-BCAD-D3AA25415D0B}" type="sibTrans" cxnId="{7953D1ED-5C81-414D-B086-5C4289CCEEE8}">
      <dgm:prSet/>
      <dgm:spPr/>
      <dgm:t>
        <a:bodyPr/>
        <a:lstStyle/>
        <a:p>
          <a:endParaRPr lang="en-US"/>
        </a:p>
      </dgm:t>
    </dgm:pt>
    <dgm:pt modelId="{070DDDD7-29E3-4C3E-A0FE-BCC52677CE16}">
      <dgm:prSet/>
      <dgm:spPr>
        <a:solidFill>
          <a:schemeClr val="tx1">
            <a:lumMod val="65000"/>
            <a:lumOff val="35000"/>
          </a:schemeClr>
        </a:solidFill>
      </dgm:spPr>
      <dgm:t>
        <a:bodyPr/>
        <a:lstStyle/>
        <a:p>
          <a:r>
            <a:rPr lang="en-US"/>
            <a:t>Money Ball</a:t>
          </a:r>
        </a:p>
      </dgm:t>
    </dgm:pt>
    <dgm:pt modelId="{C640ACDB-F934-4038-89E6-686070873C4E}" type="parTrans" cxnId="{BBCCCF02-0ED9-4AEC-A960-E3D271DFB262}">
      <dgm:prSet/>
      <dgm:spPr/>
      <dgm:t>
        <a:bodyPr/>
        <a:lstStyle/>
        <a:p>
          <a:endParaRPr lang="en-US"/>
        </a:p>
      </dgm:t>
    </dgm:pt>
    <dgm:pt modelId="{FDBBCCD8-A1BF-4E64-BF47-5269F9C61356}" type="sibTrans" cxnId="{BBCCCF02-0ED9-4AEC-A960-E3D271DFB262}">
      <dgm:prSet/>
      <dgm:spPr/>
      <dgm:t>
        <a:bodyPr/>
        <a:lstStyle/>
        <a:p>
          <a:endParaRPr lang="en-US"/>
        </a:p>
      </dgm:t>
    </dgm:pt>
    <dgm:pt modelId="{84D947AE-CC46-439F-B3B7-81CEF6BDFB02}">
      <dgm:prSet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Linear Regression</a:t>
          </a:r>
        </a:p>
      </dgm:t>
    </dgm:pt>
    <dgm:pt modelId="{79139B21-18E0-4C4B-8832-9D83E6B2D845}" type="parTrans" cxnId="{F9E718EB-4B39-44EA-850D-93F22C533D3F}">
      <dgm:prSet/>
      <dgm:spPr/>
      <dgm:t>
        <a:bodyPr/>
        <a:lstStyle/>
        <a:p>
          <a:endParaRPr lang="en-US"/>
        </a:p>
      </dgm:t>
    </dgm:pt>
    <dgm:pt modelId="{90074D13-86B7-4F0B-B1A0-A786FF6BF04B}" type="sibTrans" cxnId="{F9E718EB-4B39-44EA-850D-93F22C533D3F}">
      <dgm:prSet/>
      <dgm:spPr/>
      <dgm:t>
        <a:bodyPr/>
        <a:lstStyle/>
        <a:p>
          <a:endParaRPr lang="en-US"/>
        </a:p>
      </dgm:t>
    </dgm:pt>
    <dgm:pt modelId="{B2C36384-6065-4D88-A992-A7DE9697E864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Exploring the Dataset</a:t>
          </a:r>
        </a:p>
      </dgm:t>
    </dgm:pt>
    <dgm:pt modelId="{2122B400-48B0-4C72-AF1C-007D7C30632C}" type="parTrans" cxnId="{E281129B-66E8-4690-82E5-15FB81EB9286}">
      <dgm:prSet/>
      <dgm:spPr/>
      <dgm:t>
        <a:bodyPr/>
        <a:lstStyle/>
        <a:p>
          <a:endParaRPr lang="en-US"/>
        </a:p>
      </dgm:t>
    </dgm:pt>
    <dgm:pt modelId="{33589796-3A06-4F16-AE76-C4F07520CB7D}" type="sibTrans" cxnId="{E281129B-66E8-4690-82E5-15FB81EB9286}">
      <dgm:prSet/>
      <dgm:spPr/>
      <dgm:t>
        <a:bodyPr/>
        <a:lstStyle/>
        <a:p>
          <a:endParaRPr lang="en-US"/>
        </a:p>
      </dgm:t>
    </dgm:pt>
    <dgm:pt modelId="{45F705E8-8EA7-4629-AE25-C625F5A763BC}">
      <dgm:prSet/>
      <dgm:spPr>
        <a:solidFill>
          <a:schemeClr val="tx1">
            <a:lumMod val="85000"/>
            <a:lumOff val="15000"/>
          </a:schemeClr>
        </a:solidFill>
      </dgm:spPr>
      <dgm:t>
        <a:bodyPr/>
        <a:lstStyle/>
        <a:p>
          <a:r>
            <a:rPr lang="en-US" dirty="0"/>
            <a:t>Analysis</a:t>
          </a:r>
        </a:p>
      </dgm:t>
    </dgm:pt>
    <dgm:pt modelId="{A24B758E-4C31-403B-A1CF-1F11600E87EF}" type="parTrans" cxnId="{6A5BA741-B061-4440-B2E7-B01BA026975F}">
      <dgm:prSet/>
      <dgm:spPr/>
      <dgm:t>
        <a:bodyPr/>
        <a:lstStyle/>
        <a:p>
          <a:endParaRPr lang="en-US"/>
        </a:p>
      </dgm:t>
    </dgm:pt>
    <dgm:pt modelId="{07C78300-9354-45D2-B6CE-2791B767AB89}" type="sibTrans" cxnId="{6A5BA741-B061-4440-B2E7-B01BA026975F}">
      <dgm:prSet/>
      <dgm:spPr/>
      <dgm:t>
        <a:bodyPr/>
        <a:lstStyle/>
        <a:p>
          <a:endParaRPr lang="en-US"/>
        </a:p>
      </dgm:t>
    </dgm:pt>
    <dgm:pt modelId="{6694FDB1-88C1-499D-8AFD-07385EEF4C1C}">
      <dgm:prSet/>
      <dgm:spPr>
        <a:solidFill>
          <a:schemeClr val="tx1">
            <a:lumMod val="95000"/>
            <a:lumOff val="5000"/>
          </a:schemeClr>
        </a:solidFill>
      </dgm:spPr>
      <dgm:t>
        <a:bodyPr/>
        <a:lstStyle/>
        <a:p>
          <a:r>
            <a:rPr lang="en-US" dirty="0"/>
            <a:t>Summary &amp; Recommendations</a:t>
          </a:r>
        </a:p>
      </dgm:t>
    </dgm:pt>
    <dgm:pt modelId="{9BF6E8E8-0535-4C0A-84B2-74B2EEB2B620}" type="parTrans" cxnId="{3C23156B-376B-43A9-B579-12C716C74D92}">
      <dgm:prSet/>
      <dgm:spPr/>
      <dgm:t>
        <a:bodyPr/>
        <a:lstStyle/>
        <a:p>
          <a:endParaRPr lang="en-US"/>
        </a:p>
      </dgm:t>
    </dgm:pt>
    <dgm:pt modelId="{AD123232-0D0E-4A98-87DF-E6D59215C5ED}" type="sibTrans" cxnId="{3C23156B-376B-43A9-B579-12C716C74D92}">
      <dgm:prSet/>
      <dgm:spPr/>
      <dgm:t>
        <a:bodyPr/>
        <a:lstStyle/>
        <a:p>
          <a:endParaRPr lang="en-US"/>
        </a:p>
      </dgm:t>
    </dgm:pt>
    <dgm:pt modelId="{8857C6BC-88E5-B548-988C-351C54F7998A}" type="pres">
      <dgm:prSet presAssocID="{6EDF9130-AA78-4590-BA34-14EB1B34AA93}" presName="linear" presStyleCnt="0">
        <dgm:presLayoutVars>
          <dgm:animLvl val="lvl"/>
          <dgm:resizeHandles val="exact"/>
        </dgm:presLayoutVars>
      </dgm:prSet>
      <dgm:spPr/>
    </dgm:pt>
    <dgm:pt modelId="{EE88B89D-FAA3-C045-BA2A-14C0143A9949}" type="pres">
      <dgm:prSet presAssocID="{4B998973-7104-4393-869A-2736011C0719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E005C4F-56BE-0140-A09D-2D9357C0AB47}" type="pres">
      <dgm:prSet presAssocID="{6F961ED1-0293-4681-BCAD-D3AA25415D0B}" presName="spacer" presStyleCnt="0"/>
      <dgm:spPr/>
    </dgm:pt>
    <dgm:pt modelId="{55A254E4-9FA5-EF4E-9588-A3F056503A2C}" type="pres">
      <dgm:prSet presAssocID="{070DDDD7-29E3-4C3E-A0FE-BCC52677CE1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F9C7563-DCAE-234C-9ED9-12643D143E85}" type="pres">
      <dgm:prSet presAssocID="{FDBBCCD8-A1BF-4E64-BF47-5269F9C61356}" presName="spacer" presStyleCnt="0"/>
      <dgm:spPr/>
    </dgm:pt>
    <dgm:pt modelId="{0DDE9F2E-E8F7-5344-B249-1BA89510EB54}" type="pres">
      <dgm:prSet presAssocID="{84D947AE-CC46-439F-B3B7-81CEF6BDFB02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690981D1-4AE2-0846-AE10-39E20E92D06A}" type="pres">
      <dgm:prSet presAssocID="{90074D13-86B7-4F0B-B1A0-A786FF6BF04B}" presName="spacer" presStyleCnt="0"/>
      <dgm:spPr/>
    </dgm:pt>
    <dgm:pt modelId="{B68683B8-7BC1-EC45-9478-4AC0C268FA9D}" type="pres">
      <dgm:prSet presAssocID="{B2C36384-6065-4D88-A992-A7DE9697E864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25382D8-39A5-D649-8E1C-B3690B214D80}" type="pres">
      <dgm:prSet presAssocID="{33589796-3A06-4F16-AE76-C4F07520CB7D}" presName="spacer" presStyleCnt="0"/>
      <dgm:spPr/>
    </dgm:pt>
    <dgm:pt modelId="{F0463CE3-EDBB-FE48-95E6-96F0297D8D72}" type="pres">
      <dgm:prSet presAssocID="{45F705E8-8EA7-4629-AE25-C625F5A763B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2858A37D-61DD-4940-BCD7-E857933482F6}" type="pres">
      <dgm:prSet presAssocID="{07C78300-9354-45D2-B6CE-2791B767AB89}" presName="spacer" presStyleCnt="0"/>
      <dgm:spPr/>
    </dgm:pt>
    <dgm:pt modelId="{6E3075D4-9D38-2043-8626-2B7345C053C5}" type="pres">
      <dgm:prSet presAssocID="{6694FDB1-88C1-499D-8AFD-07385EEF4C1C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BBCCCF02-0ED9-4AEC-A960-E3D271DFB262}" srcId="{6EDF9130-AA78-4590-BA34-14EB1B34AA93}" destId="{070DDDD7-29E3-4C3E-A0FE-BCC52677CE16}" srcOrd="1" destOrd="0" parTransId="{C640ACDB-F934-4038-89E6-686070873C4E}" sibTransId="{FDBBCCD8-A1BF-4E64-BF47-5269F9C61356}"/>
    <dgm:cxn modelId="{6A5BA741-B061-4440-B2E7-B01BA026975F}" srcId="{6EDF9130-AA78-4590-BA34-14EB1B34AA93}" destId="{45F705E8-8EA7-4629-AE25-C625F5A763BC}" srcOrd="4" destOrd="0" parTransId="{A24B758E-4C31-403B-A1CF-1F11600E87EF}" sibTransId="{07C78300-9354-45D2-B6CE-2791B767AB89}"/>
    <dgm:cxn modelId="{C436E044-DAC1-0547-ACF0-12B8C1AF5B3F}" type="presOf" srcId="{45F705E8-8EA7-4629-AE25-C625F5A763BC}" destId="{F0463CE3-EDBB-FE48-95E6-96F0297D8D72}" srcOrd="0" destOrd="0" presId="urn:microsoft.com/office/officeart/2005/8/layout/vList2"/>
    <dgm:cxn modelId="{E2832F4A-B592-CD40-9FBC-14B82D959484}" type="presOf" srcId="{070DDDD7-29E3-4C3E-A0FE-BCC52677CE16}" destId="{55A254E4-9FA5-EF4E-9588-A3F056503A2C}" srcOrd="0" destOrd="0" presId="urn:microsoft.com/office/officeart/2005/8/layout/vList2"/>
    <dgm:cxn modelId="{555C2951-A8A9-674B-8834-4A9D4F99705C}" type="presOf" srcId="{84D947AE-CC46-439F-B3B7-81CEF6BDFB02}" destId="{0DDE9F2E-E8F7-5344-B249-1BA89510EB54}" srcOrd="0" destOrd="0" presId="urn:microsoft.com/office/officeart/2005/8/layout/vList2"/>
    <dgm:cxn modelId="{3C23156B-376B-43A9-B579-12C716C74D92}" srcId="{6EDF9130-AA78-4590-BA34-14EB1B34AA93}" destId="{6694FDB1-88C1-499D-8AFD-07385EEF4C1C}" srcOrd="5" destOrd="0" parTransId="{9BF6E8E8-0535-4C0A-84B2-74B2EEB2B620}" sibTransId="{AD123232-0D0E-4A98-87DF-E6D59215C5ED}"/>
    <dgm:cxn modelId="{7565C498-7E80-E646-AE48-E75A1723642A}" type="presOf" srcId="{B2C36384-6065-4D88-A992-A7DE9697E864}" destId="{B68683B8-7BC1-EC45-9478-4AC0C268FA9D}" srcOrd="0" destOrd="0" presId="urn:microsoft.com/office/officeart/2005/8/layout/vList2"/>
    <dgm:cxn modelId="{E281129B-66E8-4690-82E5-15FB81EB9286}" srcId="{6EDF9130-AA78-4590-BA34-14EB1B34AA93}" destId="{B2C36384-6065-4D88-A992-A7DE9697E864}" srcOrd="3" destOrd="0" parTransId="{2122B400-48B0-4C72-AF1C-007D7C30632C}" sibTransId="{33589796-3A06-4F16-AE76-C4F07520CB7D}"/>
    <dgm:cxn modelId="{929323C4-A0E4-1941-98D2-B5D112A5D8B4}" type="presOf" srcId="{6EDF9130-AA78-4590-BA34-14EB1B34AA93}" destId="{8857C6BC-88E5-B548-988C-351C54F7998A}" srcOrd="0" destOrd="0" presId="urn:microsoft.com/office/officeart/2005/8/layout/vList2"/>
    <dgm:cxn modelId="{B71DDEC8-83E9-F342-A323-163DA95F2E5C}" type="presOf" srcId="{4B998973-7104-4393-869A-2736011C0719}" destId="{EE88B89D-FAA3-C045-BA2A-14C0143A9949}" srcOrd="0" destOrd="0" presId="urn:microsoft.com/office/officeart/2005/8/layout/vList2"/>
    <dgm:cxn modelId="{F9E718EB-4B39-44EA-850D-93F22C533D3F}" srcId="{6EDF9130-AA78-4590-BA34-14EB1B34AA93}" destId="{84D947AE-CC46-439F-B3B7-81CEF6BDFB02}" srcOrd="2" destOrd="0" parTransId="{79139B21-18E0-4C4B-8832-9D83E6B2D845}" sibTransId="{90074D13-86B7-4F0B-B1A0-A786FF6BF04B}"/>
    <dgm:cxn modelId="{7953D1ED-5C81-414D-B086-5C4289CCEEE8}" srcId="{6EDF9130-AA78-4590-BA34-14EB1B34AA93}" destId="{4B998973-7104-4393-869A-2736011C0719}" srcOrd="0" destOrd="0" parTransId="{E5786700-5842-416F-B4A1-A7E346D08340}" sibTransId="{6F961ED1-0293-4681-BCAD-D3AA25415D0B}"/>
    <dgm:cxn modelId="{07DD3BF0-A753-AB49-84BB-362EDE50BB8C}" type="presOf" srcId="{6694FDB1-88C1-499D-8AFD-07385EEF4C1C}" destId="{6E3075D4-9D38-2043-8626-2B7345C053C5}" srcOrd="0" destOrd="0" presId="urn:microsoft.com/office/officeart/2005/8/layout/vList2"/>
    <dgm:cxn modelId="{C7FC2084-BA97-4149-A66B-B6295B2D3717}" type="presParOf" srcId="{8857C6BC-88E5-B548-988C-351C54F7998A}" destId="{EE88B89D-FAA3-C045-BA2A-14C0143A9949}" srcOrd="0" destOrd="0" presId="urn:microsoft.com/office/officeart/2005/8/layout/vList2"/>
    <dgm:cxn modelId="{AC63203F-8DDF-7E49-BBEF-7554C1B244CC}" type="presParOf" srcId="{8857C6BC-88E5-B548-988C-351C54F7998A}" destId="{2E005C4F-56BE-0140-A09D-2D9357C0AB47}" srcOrd="1" destOrd="0" presId="urn:microsoft.com/office/officeart/2005/8/layout/vList2"/>
    <dgm:cxn modelId="{9F57B557-B525-BD42-B471-3BBBD9548495}" type="presParOf" srcId="{8857C6BC-88E5-B548-988C-351C54F7998A}" destId="{55A254E4-9FA5-EF4E-9588-A3F056503A2C}" srcOrd="2" destOrd="0" presId="urn:microsoft.com/office/officeart/2005/8/layout/vList2"/>
    <dgm:cxn modelId="{641CBE6C-0967-7640-98E0-5C0618350E16}" type="presParOf" srcId="{8857C6BC-88E5-B548-988C-351C54F7998A}" destId="{3F9C7563-DCAE-234C-9ED9-12643D143E85}" srcOrd="3" destOrd="0" presId="urn:microsoft.com/office/officeart/2005/8/layout/vList2"/>
    <dgm:cxn modelId="{146E287E-909C-F743-82A9-BE6288680D3E}" type="presParOf" srcId="{8857C6BC-88E5-B548-988C-351C54F7998A}" destId="{0DDE9F2E-E8F7-5344-B249-1BA89510EB54}" srcOrd="4" destOrd="0" presId="urn:microsoft.com/office/officeart/2005/8/layout/vList2"/>
    <dgm:cxn modelId="{8898F3C2-3065-ED44-9461-BF2EE5924CF6}" type="presParOf" srcId="{8857C6BC-88E5-B548-988C-351C54F7998A}" destId="{690981D1-4AE2-0846-AE10-39E20E92D06A}" srcOrd="5" destOrd="0" presId="urn:microsoft.com/office/officeart/2005/8/layout/vList2"/>
    <dgm:cxn modelId="{94AD9F29-400F-F14C-B896-60332ED11C36}" type="presParOf" srcId="{8857C6BC-88E5-B548-988C-351C54F7998A}" destId="{B68683B8-7BC1-EC45-9478-4AC0C268FA9D}" srcOrd="6" destOrd="0" presId="urn:microsoft.com/office/officeart/2005/8/layout/vList2"/>
    <dgm:cxn modelId="{B26D5F82-D8C3-0047-A30F-64A006E87C71}" type="presParOf" srcId="{8857C6BC-88E5-B548-988C-351C54F7998A}" destId="{725382D8-39A5-D649-8E1C-B3690B214D80}" srcOrd="7" destOrd="0" presId="urn:microsoft.com/office/officeart/2005/8/layout/vList2"/>
    <dgm:cxn modelId="{76A0E9AC-3633-734E-AAEC-13D4D7E20C39}" type="presParOf" srcId="{8857C6BC-88E5-B548-988C-351C54F7998A}" destId="{F0463CE3-EDBB-FE48-95E6-96F0297D8D72}" srcOrd="8" destOrd="0" presId="urn:microsoft.com/office/officeart/2005/8/layout/vList2"/>
    <dgm:cxn modelId="{48AE244E-0AB7-6F40-978E-C3952CDA4975}" type="presParOf" srcId="{8857C6BC-88E5-B548-988C-351C54F7998A}" destId="{2858A37D-61DD-4940-BCD7-E857933482F6}" srcOrd="9" destOrd="0" presId="urn:microsoft.com/office/officeart/2005/8/layout/vList2"/>
    <dgm:cxn modelId="{0B5C72A4-69C4-0B4D-A17C-F826F0FFA1E7}" type="presParOf" srcId="{8857C6BC-88E5-B548-988C-351C54F7998A}" destId="{6E3075D4-9D38-2043-8626-2B7345C053C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70784C-6A41-4620-89E8-FAE975B2F557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8479DE94-E155-445E-8E8C-C2B47FFF53A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“Sabermetrics” – developed by an economist named Bill James, is the empirical analysis of baseball through statistics.</a:t>
          </a:r>
        </a:p>
      </dgm:t>
    </dgm:pt>
    <dgm:pt modelId="{BFDB5590-88A6-48AD-8A30-AC33275EDF9F}" type="parTrans" cxnId="{F65DF355-8712-47C4-B0A1-E7246E80C937}">
      <dgm:prSet/>
      <dgm:spPr/>
      <dgm:t>
        <a:bodyPr/>
        <a:lstStyle/>
        <a:p>
          <a:endParaRPr lang="en-US"/>
        </a:p>
      </dgm:t>
    </dgm:pt>
    <dgm:pt modelId="{3D240B93-2B0D-4CE5-9755-F452C6A06A8D}" type="sibTrans" cxnId="{F65DF355-8712-47C4-B0A1-E7246E80C93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2E6EA09-FA44-4F2A-83D0-B86BFE3468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“Moneyball” – adapted from Sabermetrics became a strategy for building competitive sports teams using advanced statistical analysis to identify undervalued players.</a:t>
          </a:r>
        </a:p>
      </dgm:t>
    </dgm:pt>
    <dgm:pt modelId="{2CE24D36-9A32-4461-851D-4F894A969823}" type="parTrans" cxnId="{8BD3F440-894A-491D-89A0-A81E3737A4DF}">
      <dgm:prSet/>
      <dgm:spPr/>
      <dgm:t>
        <a:bodyPr/>
        <a:lstStyle/>
        <a:p>
          <a:endParaRPr lang="en-US"/>
        </a:p>
      </dgm:t>
    </dgm:pt>
    <dgm:pt modelId="{A694E588-9BA3-4944-A813-DEF778A09D40}" type="sibTrans" cxnId="{8BD3F440-894A-491D-89A0-A81E3737A4D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542CE2A-BD92-4D59-8431-16BCD085C3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 2002 the Oakland A’s, lead by GM Billy Beane and Assistant GM Paul </a:t>
          </a:r>
          <a:r>
            <a:rPr lang="en-US" dirty="0" err="1"/>
            <a:t>DePodesta</a:t>
          </a:r>
          <a:r>
            <a:rPr lang="en-US" dirty="0"/>
            <a:t>, utilized Sabermetrics to produce a high-performing team with the one of the smallest budgets in the league. </a:t>
          </a:r>
        </a:p>
      </dgm:t>
    </dgm:pt>
    <dgm:pt modelId="{BF00FDB2-8024-42B8-BC8A-E4A9064696D6}" type="parTrans" cxnId="{CFDBDD26-F23D-472D-8E85-BD813A024A47}">
      <dgm:prSet/>
      <dgm:spPr/>
      <dgm:t>
        <a:bodyPr/>
        <a:lstStyle/>
        <a:p>
          <a:endParaRPr lang="en-US"/>
        </a:p>
      </dgm:t>
    </dgm:pt>
    <dgm:pt modelId="{1ECE5D99-1053-4FC2-99C5-30FC8E5F7026}" type="sibTrans" cxnId="{CFDBDD26-F23D-472D-8E85-BD813A024A4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78EE3E9-4688-459F-9A6E-0DA97F7EC4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My goal is to predict the outcome of a team's performance by utilizing the approach developed by Billy Beane and Paul </a:t>
          </a:r>
          <a:r>
            <a:rPr lang="en-US" dirty="0" err="1"/>
            <a:t>DePodesta</a:t>
          </a:r>
          <a:r>
            <a:rPr lang="en-US" dirty="0"/>
            <a:t>.</a:t>
          </a:r>
        </a:p>
      </dgm:t>
    </dgm:pt>
    <dgm:pt modelId="{6F4A189B-60DE-4AC1-BE93-233B0716F203}" type="parTrans" cxnId="{C3013616-11E1-4DBC-B65C-DBC7F1A73BBE}">
      <dgm:prSet/>
      <dgm:spPr/>
      <dgm:t>
        <a:bodyPr/>
        <a:lstStyle/>
        <a:p>
          <a:endParaRPr lang="en-US"/>
        </a:p>
      </dgm:t>
    </dgm:pt>
    <dgm:pt modelId="{4CD1120F-D695-4D25-BA42-0A35C2011FAA}" type="sibTrans" cxnId="{C3013616-11E1-4DBC-B65C-DBC7F1A73BBE}">
      <dgm:prSet/>
      <dgm:spPr/>
      <dgm:t>
        <a:bodyPr/>
        <a:lstStyle/>
        <a:p>
          <a:endParaRPr lang="en-US"/>
        </a:p>
      </dgm:t>
    </dgm:pt>
    <dgm:pt modelId="{4D6EB7DA-F8EC-420C-A3D4-A43A68DD250C}" type="pres">
      <dgm:prSet presAssocID="{DC70784C-6A41-4620-89E8-FAE975B2F557}" presName="root" presStyleCnt="0">
        <dgm:presLayoutVars>
          <dgm:dir/>
          <dgm:resizeHandles val="exact"/>
        </dgm:presLayoutVars>
      </dgm:prSet>
      <dgm:spPr/>
    </dgm:pt>
    <dgm:pt modelId="{4F72763E-A846-4CA7-95A4-8B0EC4CE6B27}" type="pres">
      <dgm:prSet presAssocID="{DC70784C-6A41-4620-89E8-FAE975B2F557}" presName="container" presStyleCnt="0">
        <dgm:presLayoutVars>
          <dgm:dir/>
          <dgm:resizeHandles val="exact"/>
        </dgm:presLayoutVars>
      </dgm:prSet>
      <dgm:spPr/>
    </dgm:pt>
    <dgm:pt modelId="{362B3407-CBCF-463F-AA0A-8E0D1CBFC296}" type="pres">
      <dgm:prSet presAssocID="{8479DE94-E155-445E-8E8C-C2B47FFF53AC}" presName="compNode" presStyleCnt="0"/>
      <dgm:spPr/>
    </dgm:pt>
    <dgm:pt modelId="{659F4334-DA35-4917-A892-A65BC62E755E}" type="pres">
      <dgm:prSet presAssocID="{8479DE94-E155-445E-8E8C-C2B47FFF53AC}" presName="iconBgRect" presStyleLbl="bgShp" presStyleIdx="0" presStyleCnt="4"/>
      <dgm:spPr>
        <a:solidFill>
          <a:schemeClr val="bg2">
            <a:lumMod val="50000"/>
          </a:schemeClr>
        </a:solidFill>
      </dgm:spPr>
    </dgm:pt>
    <dgm:pt modelId="{1A8950E4-1CB3-4AF8-97B9-AEF522A42FDF}" type="pres">
      <dgm:prSet presAssocID="{8479DE94-E155-445E-8E8C-C2B47FFF53A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ball Hat"/>
        </a:ext>
      </dgm:extLst>
    </dgm:pt>
    <dgm:pt modelId="{C03B7A29-FEA3-4745-AEF8-98B3136C3AFD}" type="pres">
      <dgm:prSet presAssocID="{8479DE94-E155-445E-8E8C-C2B47FFF53AC}" presName="spaceRect" presStyleCnt="0"/>
      <dgm:spPr/>
    </dgm:pt>
    <dgm:pt modelId="{252CD219-E1C1-4A37-BF25-9E156D2F882F}" type="pres">
      <dgm:prSet presAssocID="{8479DE94-E155-445E-8E8C-C2B47FFF53AC}" presName="textRect" presStyleLbl="revTx" presStyleIdx="0" presStyleCnt="4">
        <dgm:presLayoutVars>
          <dgm:chMax val="1"/>
          <dgm:chPref val="1"/>
        </dgm:presLayoutVars>
      </dgm:prSet>
      <dgm:spPr/>
    </dgm:pt>
    <dgm:pt modelId="{E8DB5BC8-A1CE-4C7E-B5C2-7B4FEBA122FE}" type="pres">
      <dgm:prSet presAssocID="{3D240B93-2B0D-4CE5-9755-F452C6A06A8D}" presName="sibTrans" presStyleLbl="sibTrans2D1" presStyleIdx="0" presStyleCnt="0"/>
      <dgm:spPr/>
    </dgm:pt>
    <dgm:pt modelId="{5DCA8B53-4AF8-4F83-B4F6-0A58E2DEADDF}" type="pres">
      <dgm:prSet presAssocID="{42E6EA09-FA44-4F2A-83D0-B86BFE34681A}" presName="compNode" presStyleCnt="0"/>
      <dgm:spPr/>
    </dgm:pt>
    <dgm:pt modelId="{05F1FE0D-981F-4A46-A000-F7AC500E4FB4}" type="pres">
      <dgm:prSet presAssocID="{42E6EA09-FA44-4F2A-83D0-B86BFE34681A}" presName="iconBgRect" presStyleLbl="bgShp" presStyleIdx="1" presStyleCnt="4"/>
      <dgm:spPr>
        <a:solidFill>
          <a:schemeClr val="tx1">
            <a:lumMod val="65000"/>
            <a:lumOff val="35000"/>
          </a:schemeClr>
        </a:solidFill>
      </dgm:spPr>
    </dgm:pt>
    <dgm:pt modelId="{99214287-E078-4CEF-8DAB-EF4CACF576E1}" type="pres">
      <dgm:prSet presAssocID="{42E6EA09-FA44-4F2A-83D0-B86BFE34681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ort Balls"/>
        </a:ext>
      </dgm:extLst>
    </dgm:pt>
    <dgm:pt modelId="{47D0A7A1-7860-4FAF-BA41-4C1477762886}" type="pres">
      <dgm:prSet presAssocID="{42E6EA09-FA44-4F2A-83D0-B86BFE34681A}" presName="spaceRect" presStyleCnt="0"/>
      <dgm:spPr/>
    </dgm:pt>
    <dgm:pt modelId="{BD1CBD83-242A-4A7A-9AA4-2D7090A777DC}" type="pres">
      <dgm:prSet presAssocID="{42E6EA09-FA44-4F2A-83D0-B86BFE34681A}" presName="textRect" presStyleLbl="revTx" presStyleIdx="1" presStyleCnt="4">
        <dgm:presLayoutVars>
          <dgm:chMax val="1"/>
          <dgm:chPref val="1"/>
        </dgm:presLayoutVars>
      </dgm:prSet>
      <dgm:spPr/>
    </dgm:pt>
    <dgm:pt modelId="{FE45BF44-742A-44DF-AEB6-7C73B347274C}" type="pres">
      <dgm:prSet presAssocID="{A694E588-9BA3-4944-A813-DEF778A09D40}" presName="sibTrans" presStyleLbl="sibTrans2D1" presStyleIdx="0" presStyleCnt="0"/>
      <dgm:spPr/>
    </dgm:pt>
    <dgm:pt modelId="{E489FA62-9150-460F-8A09-5DEEB6FE17EE}" type="pres">
      <dgm:prSet presAssocID="{2542CE2A-BD92-4D59-8431-16BCD085C3E6}" presName="compNode" presStyleCnt="0"/>
      <dgm:spPr/>
    </dgm:pt>
    <dgm:pt modelId="{40E7DA92-3F20-496C-AC2B-1AF721FD1A33}" type="pres">
      <dgm:prSet presAssocID="{2542CE2A-BD92-4D59-8431-16BCD085C3E6}" presName="iconBgRect" presStyleLbl="bgShp" presStyleIdx="2" presStyleCnt="4"/>
      <dgm:spPr>
        <a:solidFill>
          <a:schemeClr val="bg2">
            <a:lumMod val="25000"/>
          </a:schemeClr>
        </a:solidFill>
      </dgm:spPr>
    </dgm:pt>
    <dgm:pt modelId="{FA62098B-59CD-49CC-B79B-5203D419C1E4}" type="pres">
      <dgm:prSet presAssocID="{2542CE2A-BD92-4D59-8431-16BCD085C3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ptain"/>
        </a:ext>
      </dgm:extLst>
    </dgm:pt>
    <dgm:pt modelId="{6BC2D6DA-1A77-47EC-AEC6-902469227932}" type="pres">
      <dgm:prSet presAssocID="{2542CE2A-BD92-4D59-8431-16BCD085C3E6}" presName="spaceRect" presStyleCnt="0"/>
      <dgm:spPr/>
    </dgm:pt>
    <dgm:pt modelId="{DB218AEC-CD8C-4C58-A12F-030A80035987}" type="pres">
      <dgm:prSet presAssocID="{2542CE2A-BD92-4D59-8431-16BCD085C3E6}" presName="textRect" presStyleLbl="revTx" presStyleIdx="2" presStyleCnt="4">
        <dgm:presLayoutVars>
          <dgm:chMax val="1"/>
          <dgm:chPref val="1"/>
        </dgm:presLayoutVars>
      </dgm:prSet>
      <dgm:spPr/>
    </dgm:pt>
    <dgm:pt modelId="{A2FD9214-3A1F-4E45-BE5E-58D0F6C00D54}" type="pres">
      <dgm:prSet presAssocID="{1ECE5D99-1053-4FC2-99C5-30FC8E5F7026}" presName="sibTrans" presStyleLbl="sibTrans2D1" presStyleIdx="0" presStyleCnt="0"/>
      <dgm:spPr/>
    </dgm:pt>
    <dgm:pt modelId="{00C3049C-8527-4B67-8758-B6E65A8E3242}" type="pres">
      <dgm:prSet presAssocID="{078EE3E9-4688-459F-9A6E-0DA97F7EC47B}" presName="compNode" presStyleCnt="0"/>
      <dgm:spPr/>
    </dgm:pt>
    <dgm:pt modelId="{403E7D8C-0621-45F0-8439-7BDB5E2C0EAE}" type="pres">
      <dgm:prSet presAssocID="{078EE3E9-4688-459F-9A6E-0DA97F7EC47B}" presName="iconBgRect" presStyleLbl="bgShp" presStyleIdx="3" presStyleCnt="4"/>
      <dgm:spPr>
        <a:solidFill>
          <a:schemeClr val="tx1">
            <a:lumMod val="85000"/>
            <a:lumOff val="15000"/>
          </a:schemeClr>
        </a:solidFill>
      </dgm:spPr>
    </dgm:pt>
    <dgm:pt modelId="{C6BBDC77-07E6-434C-B9DD-A13DB0DDB553}" type="pres">
      <dgm:prSet presAssocID="{078EE3E9-4688-459F-9A6E-0DA97F7EC47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7FA934A7-0516-4F3B-B1F9-C0F7C2692FA1}" type="pres">
      <dgm:prSet presAssocID="{078EE3E9-4688-459F-9A6E-0DA97F7EC47B}" presName="spaceRect" presStyleCnt="0"/>
      <dgm:spPr/>
    </dgm:pt>
    <dgm:pt modelId="{000562CE-F4B6-405F-A2D9-F65B803F4685}" type="pres">
      <dgm:prSet presAssocID="{078EE3E9-4688-459F-9A6E-0DA97F7EC47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3013616-11E1-4DBC-B65C-DBC7F1A73BBE}" srcId="{DC70784C-6A41-4620-89E8-FAE975B2F557}" destId="{078EE3E9-4688-459F-9A6E-0DA97F7EC47B}" srcOrd="3" destOrd="0" parTransId="{6F4A189B-60DE-4AC1-BE93-233B0716F203}" sibTransId="{4CD1120F-D695-4D25-BA42-0A35C2011FAA}"/>
    <dgm:cxn modelId="{CFDBDD26-F23D-472D-8E85-BD813A024A47}" srcId="{DC70784C-6A41-4620-89E8-FAE975B2F557}" destId="{2542CE2A-BD92-4D59-8431-16BCD085C3E6}" srcOrd="2" destOrd="0" parTransId="{BF00FDB2-8024-42B8-BC8A-E4A9064696D6}" sibTransId="{1ECE5D99-1053-4FC2-99C5-30FC8E5F7026}"/>
    <dgm:cxn modelId="{8BD3F440-894A-491D-89A0-A81E3737A4DF}" srcId="{DC70784C-6A41-4620-89E8-FAE975B2F557}" destId="{42E6EA09-FA44-4F2A-83D0-B86BFE34681A}" srcOrd="1" destOrd="0" parTransId="{2CE24D36-9A32-4461-851D-4F894A969823}" sibTransId="{A694E588-9BA3-4944-A813-DEF778A09D40}"/>
    <dgm:cxn modelId="{F65DF355-8712-47C4-B0A1-E7246E80C937}" srcId="{DC70784C-6A41-4620-89E8-FAE975B2F557}" destId="{8479DE94-E155-445E-8E8C-C2B47FFF53AC}" srcOrd="0" destOrd="0" parTransId="{BFDB5590-88A6-48AD-8A30-AC33275EDF9F}" sibTransId="{3D240B93-2B0D-4CE5-9755-F452C6A06A8D}"/>
    <dgm:cxn modelId="{94437178-979E-E142-938B-05A3E98D6BB0}" type="presOf" srcId="{2542CE2A-BD92-4D59-8431-16BCD085C3E6}" destId="{DB218AEC-CD8C-4C58-A12F-030A80035987}" srcOrd="0" destOrd="0" presId="urn:microsoft.com/office/officeart/2018/2/layout/IconCircleList"/>
    <dgm:cxn modelId="{0C03C690-68E0-1341-9E95-D4182C4EEB68}" type="presOf" srcId="{8479DE94-E155-445E-8E8C-C2B47FFF53AC}" destId="{252CD219-E1C1-4A37-BF25-9E156D2F882F}" srcOrd="0" destOrd="0" presId="urn:microsoft.com/office/officeart/2018/2/layout/IconCircleList"/>
    <dgm:cxn modelId="{4EE31292-19AC-D94E-9E35-0B798FE4D614}" type="presOf" srcId="{3D240B93-2B0D-4CE5-9755-F452C6A06A8D}" destId="{E8DB5BC8-A1CE-4C7E-B5C2-7B4FEBA122FE}" srcOrd="0" destOrd="0" presId="urn:microsoft.com/office/officeart/2018/2/layout/IconCircleList"/>
    <dgm:cxn modelId="{3AE86E9B-74C1-6F44-A43C-A565A66B5179}" type="presOf" srcId="{DC70784C-6A41-4620-89E8-FAE975B2F557}" destId="{4D6EB7DA-F8EC-420C-A3D4-A43A68DD250C}" srcOrd="0" destOrd="0" presId="urn:microsoft.com/office/officeart/2018/2/layout/IconCircleList"/>
    <dgm:cxn modelId="{FB7874CA-7512-1942-B0BE-1261E41872CC}" type="presOf" srcId="{A694E588-9BA3-4944-A813-DEF778A09D40}" destId="{FE45BF44-742A-44DF-AEB6-7C73B347274C}" srcOrd="0" destOrd="0" presId="urn:microsoft.com/office/officeart/2018/2/layout/IconCircleList"/>
    <dgm:cxn modelId="{3BD760D9-3F94-9F4C-BFB5-F4EFBA7914F5}" type="presOf" srcId="{1ECE5D99-1053-4FC2-99C5-30FC8E5F7026}" destId="{A2FD9214-3A1F-4E45-BE5E-58D0F6C00D54}" srcOrd="0" destOrd="0" presId="urn:microsoft.com/office/officeart/2018/2/layout/IconCircleList"/>
    <dgm:cxn modelId="{FD8969E8-0994-184E-AC8C-121BC5633C91}" type="presOf" srcId="{078EE3E9-4688-459F-9A6E-0DA97F7EC47B}" destId="{000562CE-F4B6-405F-A2D9-F65B803F4685}" srcOrd="0" destOrd="0" presId="urn:microsoft.com/office/officeart/2018/2/layout/IconCircleList"/>
    <dgm:cxn modelId="{BCAE81F5-F59F-AD4A-9D24-7B525F53FE09}" type="presOf" srcId="{42E6EA09-FA44-4F2A-83D0-B86BFE34681A}" destId="{BD1CBD83-242A-4A7A-9AA4-2D7090A777DC}" srcOrd="0" destOrd="0" presId="urn:microsoft.com/office/officeart/2018/2/layout/IconCircleList"/>
    <dgm:cxn modelId="{122EEA60-F72F-FD4B-9AE7-2122327F07C3}" type="presParOf" srcId="{4D6EB7DA-F8EC-420C-A3D4-A43A68DD250C}" destId="{4F72763E-A846-4CA7-95A4-8B0EC4CE6B27}" srcOrd="0" destOrd="0" presId="urn:microsoft.com/office/officeart/2018/2/layout/IconCircleList"/>
    <dgm:cxn modelId="{F72748CD-D702-CC46-A6ED-6E5E684C8A59}" type="presParOf" srcId="{4F72763E-A846-4CA7-95A4-8B0EC4CE6B27}" destId="{362B3407-CBCF-463F-AA0A-8E0D1CBFC296}" srcOrd="0" destOrd="0" presId="urn:microsoft.com/office/officeart/2018/2/layout/IconCircleList"/>
    <dgm:cxn modelId="{7E48AC32-B6DA-8B41-95C5-5B4B703F9305}" type="presParOf" srcId="{362B3407-CBCF-463F-AA0A-8E0D1CBFC296}" destId="{659F4334-DA35-4917-A892-A65BC62E755E}" srcOrd="0" destOrd="0" presId="urn:microsoft.com/office/officeart/2018/2/layout/IconCircleList"/>
    <dgm:cxn modelId="{4A54D90B-DC59-3349-88B9-BB0031D49B3F}" type="presParOf" srcId="{362B3407-CBCF-463F-AA0A-8E0D1CBFC296}" destId="{1A8950E4-1CB3-4AF8-97B9-AEF522A42FDF}" srcOrd="1" destOrd="0" presId="urn:microsoft.com/office/officeart/2018/2/layout/IconCircleList"/>
    <dgm:cxn modelId="{A71CBEF3-1F77-CF4F-8198-58BCE7D1EE45}" type="presParOf" srcId="{362B3407-CBCF-463F-AA0A-8E0D1CBFC296}" destId="{C03B7A29-FEA3-4745-AEF8-98B3136C3AFD}" srcOrd="2" destOrd="0" presId="urn:microsoft.com/office/officeart/2018/2/layout/IconCircleList"/>
    <dgm:cxn modelId="{5BAC1DD3-62E4-BF48-B1B0-A07CB66D7AD2}" type="presParOf" srcId="{362B3407-CBCF-463F-AA0A-8E0D1CBFC296}" destId="{252CD219-E1C1-4A37-BF25-9E156D2F882F}" srcOrd="3" destOrd="0" presId="urn:microsoft.com/office/officeart/2018/2/layout/IconCircleList"/>
    <dgm:cxn modelId="{3D98332E-6E49-8D4F-AE0E-0402922AB380}" type="presParOf" srcId="{4F72763E-A846-4CA7-95A4-8B0EC4CE6B27}" destId="{E8DB5BC8-A1CE-4C7E-B5C2-7B4FEBA122FE}" srcOrd="1" destOrd="0" presId="urn:microsoft.com/office/officeart/2018/2/layout/IconCircleList"/>
    <dgm:cxn modelId="{1D17BFB2-6DA3-BF4E-83EB-7D03271EF3E3}" type="presParOf" srcId="{4F72763E-A846-4CA7-95A4-8B0EC4CE6B27}" destId="{5DCA8B53-4AF8-4F83-B4F6-0A58E2DEADDF}" srcOrd="2" destOrd="0" presId="urn:microsoft.com/office/officeart/2018/2/layout/IconCircleList"/>
    <dgm:cxn modelId="{790E87BA-0853-634C-B4F4-55AD7DDA1077}" type="presParOf" srcId="{5DCA8B53-4AF8-4F83-B4F6-0A58E2DEADDF}" destId="{05F1FE0D-981F-4A46-A000-F7AC500E4FB4}" srcOrd="0" destOrd="0" presId="urn:microsoft.com/office/officeart/2018/2/layout/IconCircleList"/>
    <dgm:cxn modelId="{ECC8567E-6028-A44B-931B-09A232CA5649}" type="presParOf" srcId="{5DCA8B53-4AF8-4F83-B4F6-0A58E2DEADDF}" destId="{99214287-E078-4CEF-8DAB-EF4CACF576E1}" srcOrd="1" destOrd="0" presId="urn:microsoft.com/office/officeart/2018/2/layout/IconCircleList"/>
    <dgm:cxn modelId="{CC18CCF0-7079-0046-92C6-27C0FA38BDE1}" type="presParOf" srcId="{5DCA8B53-4AF8-4F83-B4F6-0A58E2DEADDF}" destId="{47D0A7A1-7860-4FAF-BA41-4C1477762886}" srcOrd="2" destOrd="0" presId="urn:microsoft.com/office/officeart/2018/2/layout/IconCircleList"/>
    <dgm:cxn modelId="{9D816C10-B3CC-F14B-8B30-E09BDDF34665}" type="presParOf" srcId="{5DCA8B53-4AF8-4F83-B4F6-0A58E2DEADDF}" destId="{BD1CBD83-242A-4A7A-9AA4-2D7090A777DC}" srcOrd="3" destOrd="0" presId="urn:microsoft.com/office/officeart/2018/2/layout/IconCircleList"/>
    <dgm:cxn modelId="{573AF24D-5B8F-6248-B840-54B708F5832E}" type="presParOf" srcId="{4F72763E-A846-4CA7-95A4-8B0EC4CE6B27}" destId="{FE45BF44-742A-44DF-AEB6-7C73B347274C}" srcOrd="3" destOrd="0" presId="urn:microsoft.com/office/officeart/2018/2/layout/IconCircleList"/>
    <dgm:cxn modelId="{BA5F0774-BF41-C746-BD62-4232C12EACDC}" type="presParOf" srcId="{4F72763E-A846-4CA7-95A4-8B0EC4CE6B27}" destId="{E489FA62-9150-460F-8A09-5DEEB6FE17EE}" srcOrd="4" destOrd="0" presId="urn:microsoft.com/office/officeart/2018/2/layout/IconCircleList"/>
    <dgm:cxn modelId="{2BEC4518-DCE1-2C49-BDD5-5C217C0454E6}" type="presParOf" srcId="{E489FA62-9150-460F-8A09-5DEEB6FE17EE}" destId="{40E7DA92-3F20-496C-AC2B-1AF721FD1A33}" srcOrd="0" destOrd="0" presId="urn:microsoft.com/office/officeart/2018/2/layout/IconCircleList"/>
    <dgm:cxn modelId="{7077A1C4-6C4F-CC4A-B65E-79D43C1F55AB}" type="presParOf" srcId="{E489FA62-9150-460F-8A09-5DEEB6FE17EE}" destId="{FA62098B-59CD-49CC-B79B-5203D419C1E4}" srcOrd="1" destOrd="0" presId="urn:microsoft.com/office/officeart/2018/2/layout/IconCircleList"/>
    <dgm:cxn modelId="{302FD121-5A16-1B4D-8A70-F8BA5BC13AAD}" type="presParOf" srcId="{E489FA62-9150-460F-8A09-5DEEB6FE17EE}" destId="{6BC2D6DA-1A77-47EC-AEC6-902469227932}" srcOrd="2" destOrd="0" presId="urn:microsoft.com/office/officeart/2018/2/layout/IconCircleList"/>
    <dgm:cxn modelId="{6C6E85A6-15C8-B549-BFAB-E124513FA8C2}" type="presParOf" srcId="{E489FA62-9150-460F-8A09-5DEEB6FE17EE}" destId="{DB218AEC-CD8C-4C58-A12F-030A80035987}" srcOrd="3" destOrd="0" presId="urn:microsoft.com/office/officeart/2018/2/layout/IconCircleList"/>
    <dgm:cxn modelId="{B1003011-D1ED-5C48-87E8-588EDDB35B9C}" type="presParOf" srcId="{4F72763E-A846-4CA7-95A4-8B0EC4CE6B27}" destId="{A2FD9214-3A1F-4E45-BE5E-58D0F6C00D54}" srcOrd="5" destOrd="0" presId="urn:microsoft.com/office/officeart/2018/2/layout/IconCircleList"/>
    <dgm:cxn modelId="{EC022022-A3E0-344F-B1D1-B2B6B4E3DA22}" type="presParOf" srcId="{4F72763E-A846-4CA7-95A4-8B0EC4CE6B27}" destId="{00C3049C-8527-4B67-8758-B6E65A8E3242}" srcOrd="6" destOrd="0" presId="urn:microsoft.com/office/officeart/2018/2/layout/IconCircleList"/>
    <dgm:cxn modelId="{B35E00D0-295A-CB4A-87AD-D281E2DFEF74}" type="presParOf" srcId="{00C3049C-8527-4B67-8758-B6E65A8E3242}" destId="{403E7D8C-0621-45F0-8439-7BDB5E2C0EAE}" srcOrd="0" destOrd="0" presId="urn:microsoft.com/office/officeart/2018/2/layout/IconCircleList"/>
    <dgm:cxn modelId="{DE1DE814-E9E3-764C-9467-1B83FBE6A8D8}" type="presParOf" srcId="{00C3049C-8527-4B67-8758-B6E65A8E3242}" destId="{C6BBDC77-07E6-434C-B9DD-A13DB0DDB553}" srcOrd="1" destOrd="0" presId="urn:microsoft.com/office/officeart/2018/2/layout/IconCircleList"/>
    <dgm:cxn modelId="{4BE87387-D78D-1742-9CDA-EDB294252E0E}" type="presParOf" srcId="{00C3049C-8527-4B67-8758-B6E65A8E3242}" destId="{7FA934A7-0516-4F3B-B1F9-C0F7C2692FA1}" srcOrd="2" destOrd="0" presId="urn:microsoft.com/office/officeart/2018/2/layout/IconCircleList"/>
    <dgm:cxn modelId="{03D4A295-A930-1546-90CC-637B263CB901}" type="presParOf" srcId="{00C3049C-8527-4B67-8758-B6E65A8E3242}" destId="{000562CE-F4B6-405F-A2D9-F65B803F468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88B89D-FAA3-C045-BA2A-14C0143A9949}">
      <dsp:nvSpPr>
        <dsp:cNvPr id="0" name=""/>
        <dsp:cNvSpPr/>
      </dsp:nvSpPr>
      <dsp:spPr>
        <a:xfrm>
          <a:off x="0" y="73944"/>
          <a:ext cx="5913437" cy="678600"/>
        </a:xfrm>
        <a:prstGeom prst="roundRect">
          <a:avLst/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Overview</a:t>
          </a:r>
        </a:p>
      </dsp:txBody>
      <dsp:txXfrm>
        <a:off x="33127" y="107071"/>
        <a:ext cx="5847183" cy="612346"/>
      </dsp:txXfrm>
    </dsp:sp>
    <dsp:sp modelId="{55A254E4-9FA5-EF4E-9588-A3F056503A2C}">
      <dsp:nvSpPr>
        <dsp:cNvPr id="0" name=""/>
        <dsp:cNvSpPr/>
      </dsp:nvSpPr>
      <dsp:spPr>
        <a:xfrm>
          <a:off x="0" y="836064"/>
          <a:ext cx="5913437" cy="678600"/>
        </a:xfrm>
        <a:prstGeom prst="roundRect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Money Ball</a:t>
          </a:r>
        </a:p>
      </dsp:txBody>
      <dsp:txXfrm>
        <a:off x="33127" y="869191"/>
        <a:ext cx="5847183" cy="612346"/>
      </dsp:txXfrm>
    </dsp:sp>
    <dsp:sp modelId="{0DDE9F2E-E8F7-5344-B249-1BA89510EB54}">
      <dsp:nvSpPr>
        <dsp:cNvPr id="0" name=""/>
        <dsp:cNvSpPr/>
      </dsp:nvSpPr>
      <dsp:spPr>
        <a:xfrm>
          <a:off x="0" y="1598184"/>
          <a:ext cx="5913437" cy="678600"/>
        </a:xfrm>
        <a:prstGeom prst="roundRect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Linear Regression</a:t>
          </a:r>
        </a:p>
      </dsp:txBody>
      <dsp:txXfrm>
        <a:off x="33127" y="1631311"/>
        <a:ext cx="5847183" cy="612346"/>
      </dsp:txXfrm>
    </dsp:sp>
    <dsp:sp modelId="{B68683B8-7BC1-EC45-9478-4AC0C268FA9D}">
      <dsp:nvSpPr>
        <dsp:cNvPr id="0" name=""/>
        <dsp:cNvSpPr/>
      </dsp:nvSpPr>
      <dsp:spPr>
        <a:xfrm>
          <a:off x="0" y="2360304"/>
          <a:ext cx="5913437" cy="678600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Exploring the Dataset</a:t>
          </a:r>
        </a:p>
      </dsp:txBody>
      <dsp:txXfrm>
        <a:off x="33127" y="2393431"/>
        <a:ext cx="5847183" cy="612346"/>
      </dsp:txXfrm>
    </dsp:sp>
    <dsp:sp modelId="{F0463CE3-EDBB-FE48-95E6-96F0297D8D72}">
      <dsp:nvSpPr>
        <dsp:cNvPr id="0" name=""/>
        <dsp:cNvSpPr/>
      </dsp:nvSpPr>
      <dsp:spPr>
        <a:xfrm>
          <a:off x="0" y="3122424"/>
          <a:ext cx="5913437" cy="678600"/>
        </a:xfrm>
        <a:prstGeom prst="roundRect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Analysis</a:t>
          </a:r>
        </a:p>
      </dsp:txBody>
      <dsp:txXfrm>
        <a:off x="33127" y="3155551"/>
        <a:ext cx="5847183" cy="612346"/>
      </dsp:txXfrm>
    </dsp:sp>
    <dsp:sp modelId="{6E3075D4-9D38-2043-8626-2B7345C053C5}">
      <dsp:nvSpPr>
        <dsp:cNvPr id="0" name=""/>
        <dsp:cNvSpPr/>
      </dsp:nvSpPr>
      <dsp:spPr>
        <a:xfrm>
          <a:off x="0" y="3884544"/>
          <a:ext cx="5913437" cy="678600"/>
        </a:xfrm>
        <a:prstGeom prst="roundRect">
          <a:avLst/>
        </a:prstGeom>
        <a:solidFill>
          <a:schemeClr val="tx1">
            <a:lumMod val="95000"/>
            <a:lumOff val="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Summary &amp; Recommendations</a:t>
          </a:r>
        </a:p>
      </dsp:txBody>
      <dsp:txXfrm>
        <a:off x="33127" y="3917671"/>
        <a:ext cx="5847183" cy="612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9F4334-DA35-4917-A892-A65BC62E755E}">
      <dsp:nvSpPr>
        <dsp:cNvPr id="0" name=""/>
        <dsp:cNvSpPr/>
      </dsp:nvSpPr>
      <dsp:spPr>
        <a:xfrm>
          <a:off x="232487" y="235321"/>
          <a:ext cx="1346316" cy="1346316"/>
        </a:xfrm>
        <a:prstGeom prst="ellipse">
          <a:avLst/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8950E4-1CB3-4AF8-97B9-AEF522A42FDF}">
      <dsp:nvSpPr>
        <dsp:cNvPr id="0" name=""/>
        <dsp:cNvSpPr/>
      </dsp:nvSpPr>
      <dsp:spPr>
        <a:xfrm>
          <a:off x="515214" y="518047"/>
          <a:ext cx="780863" cy="7808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2CD219-E1C1-4A37-BF25-9E156D2F882F}">
      <dsp:nvSpPr>
        <dsp:cNvPr id="0" name=""/>
        <dsp:cNvSpPr/>
      </dsp:nvSpPr>
      <dsp:spPr>
        <a:xfrm>
          <a:off x="1867300" y="235321"/>
          <a:ext cx="3173459" cy="134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“Sabermetrics” – developed by an economist named Bill James, is the empirical analysis of baseball through statistics.</a:t>
          </a:r>
        </a:p>
      </dsp:txBody>
      <dsp:txXfrm>
        <a:off x="1867300" y="235321"/>
        <a:ext cx="3173459" cy="1346316"/>
      </dsp:txXfrm>
    </dsp:sp>
    <dsp:sp modelId="{05F1FE0D-981F-4A46-A000-F7AC500E4FB4}">
      <dsp:nvSpPr>
        <dsp:cNvPr id="0" name=""/>
        <dsp:cNvSpPr/>
      </dsp:nvSpPr>
      <dsp:spPr>
        <a:xfrm>
          <a:off x="5593711" y="235321"/>
          <a:ext cx="1346316" cy="1346316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214287-E078-4CEF-8DAB-EF4CACF576E1}">
      <dsp:nvSpPr>
        <dsp:cNvPr id="0" name=""/>
        <dsp:cNvSpPr/>
      </dsp:nvSpPr>
      <dsp:spPr>
        <a:xfrm>
          <a:off x="5876437" y="518047"/>
          <a:ext cx="780863" cy="7808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1CBD83-242A-4A7A-9AA4-2D7090A777DC}">
      <dsp:nvSpPr>
        <dsp:cNvPr id="0" name=""/>
        <dsp:cNvSpPr/>
      </dsp:nvSpPr>
      <dsp:spPr>
        <a:xfrm>
          <a:off x="7228523" y="235321"/>
          <a:ext cx="3173459" cy="134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“Moneyball” – adapted from Sabermetrics became a strategy for building competitive sports teams using advanced statistical analysis to identify undervalued players.</a:t>
          </a:r>
        </a:p>
      </dsp:txBody>
      <dsp:txXfrm>
        <a:off x="7228523" y="235321"/>
        <a:ext cx="3173459" cy="1346316"/>
      </dsp:txXfrm>
    </dsp:sp>
    <dsp:sp modelId="{40E7DA92-3F20-496C-AC2B-1AF721FD1A33}">
      <dsp:nvSpPr>
        <dsp:cNvPr id="0" name=""/>
        <dsp:cNvSpPr/>
      </dsp:nvSpPr>
      <dsp:spPr>
        <a:xfrm>
          <a:off x="232487" y="2229537"/>
          <a:ext cx="1346316" cy="1346316"/>
        </a:xfrm>
        <a:prstGeom prst="ellipse">
          <a:avLst/>
        </a:prstGeom>
        <a:solidFill>
          <a:schemeClr val="bg2">
            <a:lumMod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62098B-59CD-49CC-B79B-5203D419C1E4}">
      <dsp:nvSpPr>
        <dsp:cNvPr id="0" name=""/>
        <dsp:cNvSpPr/>
      </dsp:nvSpPr>
      <dsp:spPr>
        <a:xfrm>
          <a:off x="515214" y="2512263"/>
          <a:ext cx="780863" cy="7808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18AEC-CD8C-4C58-A12F-030A80035987}">
      <dsp:nvSpPr>
        <dsp:cNvPr id="0" name=""/>
        <dsp:cNvSpPr/>
      </dsp:nvSpPr>
      <dsp:spPr>
        <a:xfrm>
          <a:off x="1867300" y="2229537"/>
          <a:ext cx="3173459" cy="134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In 2002 the Oakland A’s, lead by GM Billy Beane and Assistant GM Paul </a:t>
          </a:r>
          <a:r>
            <a:rPr lang="en-US" sz="1500" kern="1200" dirty="0" err="1"/>
            <a:t>DePodesta</a:t>
          </a:r>
          <a:r>
            <a:rPr lang="en-US" sz="1500" kern="1200" dirty="0"/>
            <a:t>, utilized Sabermetrics to produce a high-performing team with the one of the smallest budgets in the league. </a:t>
          </a:r>
        </a:p>
      </dsp:txBody>
      <dsp:txXfrm>
        <a:off x="1867300" y="2229537"/>
        <a:ext cx="3173459" cy="1346316"/>
      </dsp:txXfrm>
    </dsp:sp>
    <dsp:sp modelId="{403E7D8C-0621-45F0-8439-7BDB5E2C0EAE}">
      <dsp:nvSpPr>
        <dsp:cNvPr id="0" name=""/>
        <dsp:cNvSpPr/>
      </dsp:nvSpPr>
      <dsp:spPr>
        <a:xfrm>
          <a:off x="5593711" y="2229537"/>
          <a:ext cx="1346316" cy="1346316"/>
        </a:xfrm>
        <a:prstGeom prst="ellipse">
          <a:avLst/>
        </a:prstGeom>
        <a:solidFill>
          <a:schemeClr val="tx1">
            <a:lumMod val="85000"/>
            <a:lumOff val="1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BBDC77-07E6-434C-B9DD-A13DB0DDB553}">
      <dsp:nvSpPr>
        <dsp:cNvPr id="0" name=""/>
        <dsp:cNvSpPr/>
      </dsp:nvSpPr>
      <dsp:spPr>
        <a:xfrm>
          <a:off x="5876437" y="2512263"/>
          <a:ext cx="780863" cy="7808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562CE-F4B6-405F-A2D9-F65B803F4685}">
      <dsp:nvSpPr>
        <dsp:cNvPr id="0" name=""/>
        <dsp:cNvSpPr/>
      </dsp:nvSpPr>
      <dsp:spPr>
        <a:xfrm>
          <a:off x="7228523" y="2229537"/>
          <a:ext cx="3173459" cy="13463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My goal is to predict the outcome of a team's performance by utilizing the approach developed by Billy Beane and Paul </a:t>
          </a:r>
          <a:r>
            <a:rPr lang="en-US" sz="1500" kern="1200" dirty="0" err="1"/>
            <a:t>DePodesta</a:t>
          </a:r>
          <a:r>
            <a:rPr lang="en-US" sz="1500" kern="1200" dirty="0"/>
            <a:t>.</a:t>
          </a:r>
        </a:p>
      </dsp:txBody>
      <dsp:txXfrm>
        <a:off x="7228523" y="2229537"/>
        <a:ext cx="3173459" cy="13463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9B4051-246D-546B-8699-0E7E069714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602FD7-B20D-FC07-2F52-8D090EA2BCA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D5948A-8D01-0040-9F1F-F2C46C14E0FB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CE063-01FC-B2C7-1BF9-B6E3EBB04D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278A6E-37A6-544F-A059-E59FCC0820A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4F70C6-D796-C348-BF10-C3F7221AF0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28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4C7D01-425C-5449-A902-441436AF8C72}" type="datetimeFigureOut">
              <a:rPr lang="en-US" smtClean="0"/>
              <a:t>5/19/24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74C948-B9B5-CA48-8C94-81C9F33B04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5744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936B-EFFB-E644-B6E4-2522BBE5591C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124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ACBE8-0C31-4B48-8004-F5CDDD983574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660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83A0-9B72-B148-B012-18911D492CD5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4945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FB950-4726-5F44-8240-FCD3E02CF22A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6638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B1BEC-79A7-C142-A6DD-2DE26C685D35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311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8C75F-3686-7E41-A480-B81303676541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49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3BD35-9C36-D940-A450-C55B6EDC40B5}" type="datetime1">
              <a:rPr lang="en-US" smtClean="0"/>
              <a:t>5/19/24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768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48E3C-3031-644C-82D8-C88FD68610A9}" type="datetime1">
              <a:rPr lang="en-US" smtClean="0"/>
              <a:t>5/19/24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99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35B61-A038-3C49-99B5-5268B986F254}" type="datetime1">
              <a:rPr lang="en-US" smtClean="0"/>
              <a:t>5/19/24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96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77372-3C01-1B41-AECE-546138DBC961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554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B063CD3-3697-BE45-B552-E3E0DB2274D2}" type="datetime1">
              <a:rPr lang="en-US" smtClean="0"/>
              <a:t>5/19/24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08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5C8EB-646C-FD43-9172-D9FEB61D927D}" type="datetime1">
              <a:rPr lang="en-US" smtClean="0"/>
              <a:t>5/19/24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CDDB712-3652-EA41-9430-C75249B2175A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0289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469F5-B2A8-C964-022F-569260ED3A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3684" y="2278535"/>
            <a:ext cx="5799001" cy="1022013"/>
          </a:xfrm>
        </p:spPr>
        <p:txBody>
          <a:bodyPr>
            <a:noAutofit/>
          </a:bodyPr>
          <a:lstStyle/>
          <a:p>
            <a:pPr algn="l"/>
            <a:r>
              <a:rPr lang="en-US" sz="3500" b="1" dirty="0"/>
              <a:t>Money Ball - </a:t>
            </a:r>
            <a:r>
              <a:rPr lang="en-US" sz="3000" dirty="0"/>
              <a:t>the application of Machine Learning in Baseball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9D388-A25E-70E3-1302-5BAC1BCB5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7979" y="3211907"/>
            <a:ext cx="2526207" cy="434186"/>
          </a:xfrm>
        </p:spPr>
        <p:txBody>
          <a:bodyPr>
            <a:normAutofit fontScale="77500" lnSpcReduction="20000"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By Miguel Ojeda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F586D8-A16C-2680-3B95-C091F5D0D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00144" y="6617013"/>
            <a:ext cx="1991712" cy="230619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  <a:reflection endPos="0" dir="5400000" sy="-100000" algn="bl" rotWithShape="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10714-A0C4-9501-B2DA-3BBCEEF5C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072" y="3734734"/>
            <a:ext cx="4502476" cy="2997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6041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8B97-5468-5138-7F92-837F0248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Analysis – Part 4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AA5B-33E5-1BF5-3DAD-FB348672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3239293" cy="3744985"/>
          </a:xfrm>
        </p:spPr>
        <p:txBody>
          <a:bodyPr>
            <a:normAutofit/>
          </a:bodyPr>
          <a:lstStyle/>
          <a:p>
            <a:r>
              <a:rPr lang="en-US" dirty="0"/>
              <a:t>The chart to the right is a visual of each models predicted Win vs the Actual Wins for the Oakland A’s by season.  </a:t>
            </a:r>
          </a:p>
          <a:p>
            <a:r>
              <a:rPr lang="en-US" dirty="0"/>
              <a:t>Each model is accurate for some seasons but not consistently for all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3E0D6B-3321-7A59-46E5-FD96972C7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446" y="2006590"/>
            <a:ext cx="6312408" cy="37437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977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8B97-5468-5138-7F92-837F0248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Analysis – Part 5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AA5B-33E5-1BF5-3DAD-FB348672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3239293" cy="3744985"/>
          </a:xfrm>
        </p:spPr>
        <p:txBody>
          <a:bodyPr>
            <a:normAutofit/>
          </a:bodyPr>
          <a:lstStyle/>
          <a:p>
            <a:r>
              <a:rPr lang="en-US" dirty="0"/>
              <a:t>The strength of each model can be seen in the image to the right.</a:t>
            </a:r>
          </a:p>
          <a:p>
            <a:r>
              <a:rPr lang="en-US" dirty="0"/>
              <a:t>KNN and Logistic Regression seemed to be most consistently accurate models.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BCB01-A3E4-6447-9B7B-688355D4E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1918" y="2015734"/>
            <a:ext cx="5372936" cy="374498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3834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4D743-8DA6-2851-B342-D79A14D81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271F8-240B-C75F-AAB3-773E091A6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858294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data is retrospective and very high-level. </a:t>
            </a:r>
          </a:p>
          <a:p>
            <a:r>
              <a:rPr lang="en-US" dirty="0"/>
              <a:t>The remaining take still contains a look-back bias where you would only know the "Runs Score" after a season has completed.</a:t>
            </a:r>
          </a:p>
          <a:p>
            <a:r>
              <a:rPr lang="en-US" dirty="0"/>
              <a:t>Due to this, our models can learn very well the patterns of a successful season and can predict accurately if a season has a positive win record. </a:t>
            </a:r>
          </a:p>
          <a:p>
            <a:r>
              <a:rPr lang="en-US" dirty="0"/>
              <a:t>It is interesting that all the models seem to converge at the same 95.24% accuracy. This is suggesting some variability in performance. </a:t>
            </a:r>
          </a:p>
          <a:p>
            <a:r>
              <a:rPr lang="en-US" dirty="0"/>
              <a:t>Billy Beane and Paul </a:t>
            </a:r>
            <a:r>
              <a:rPr lang="en-US" dirty="0" err="1"/>
              <a:t>DePodesta</a:t>
            </a:r>
            <a:r>
              <a:rPr lang="en-US" dirty="0"/>
              <a:t> had a much more granular view of each game and could refine  their models as the season continued. </a:t>
            </a:r>
          </a:p>
          <a:p>
            <a:r>
              <a:rPr lang="en-US" dirty="0"/>
              <a:t>I would recommend exploring a more detailed dataset but would still continue with the current models.</a:t>
            </a:r>
          </a:p>
        </p:txBody>
      </p:sp>
    </p:spTree>
    <p:extLst>
      <p:ext uri="{BB962C8B-B14F-4D97-AF65-F5344CB8AC3E}">
        <p14:creationId xmlns:p14="http://schemas.microsoft.com/office/powerpoint/2010/main" val="2395740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2D32A60-013B-47A8-8833-D24240809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27932B-B694-4C4C-90D7-A0333A7C5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0B8E4-EAD6-FB19-3C99-156927F2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2303047"/>
            <a:ext cx="3272093" cy="2674198"/>
          </a:xfrm>
        </p:spPr>
        <p:txBody>
          <a:bodyPr anchor="t">
            <a:normAutofit/>
          </a:bodyPr>
          <a:lstStyle/>
          <a:p>
            <a:r>
              <a:rPr lang="en-US"/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BB0476-5CF0-4F44-8D68-5D42D7AEE4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1579" y="2146542"/>
            <a:ext cx="327209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A9DA474E-6B91-4200-840F-0257B2358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1580" y="3122496"/>
            <a:ext cx="3530157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63C9AD-AE6E-4512-8171-91612E84C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E1A49CE-B63D-457A-A180-1C883E1A6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3A2F23-C200-A7E7-5D09-B84C4B750B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405543"/>
              </p:ext>
            </p:extLst>
          </p:nvPr>
        </p:nvGraphicFramePr>
        <p:xfrm>
          <a:off x="5141913" y="803275"/>
          <a:ext cx="5913437" cy="4637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155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B8E4-EAD6-FB19-3C99-156927F2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Overview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850F01F-8B44-9EC9-442D-8C3F0FCE8B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411452"/>
              </p:ext>
            </p:extLst>
          </p:nvPr>
        </p:nvGraphicFramePr>
        <p:xfrm>
          <a:off x="978408" y="1853754"/>
          <a:ext cx="10634471" cy="381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0639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0B8E4-EAD6-FB19-3C99-156927F24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Money Ball - Metrics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1794BB5-0D26-8E71-DC31-C5736369C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4" r="3" b="3"/>
          <a:stretch/>
        </p:blipFill>
        <p:spPr bwMode="auto">
          <a:xfrm>
            <a:off x="1451579" y="2061524"/>
            <a:ext cx="4960443" cy="3359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6920F-C490-9AB5-01D3-432DD8AF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2299" y="2024970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Paul </a:t>
            </a:r>
            <a:r>
              <a:rPr lang="en-US" sz="15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DePodesta</a:t>
            </a: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used the following metrics to determine Winning Key Performing Indicators: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uns allowed (RA)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Runs scored (RS)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On Base Percentage (OBP)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Opponent’s OBP (OOBP)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Slugging Percentage (SLG)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Opponent’s SLG (OSLG)</a:t>
            </a:r>
          </a:p>
          <a:p>
            <a:pPr lvl="1">
              <a:lnSpc>
                <a:spcPct val="150000"/>
              </a:lnSpc>
              <a:spcBef>
                <a:spcPts val="200"/>
              </a:spcBef>
            </a:pPr>
            <a:r>
              <a:rPr lang="en-US" sz="15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Batting Average (BA)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6A9FE-2FB2-B3CB-B58D-268F73618E33}"/>
              </a:ext>
            </a:extLst>
          </p:cNvPr>
          <p:cNvSpPr txBox="1"/>
          <p:nvPr/>
        </p:nvSpPr>
        <p:spPr>
          <a:xfrm>
            <a:off x="1451579" y="5475583"/>
            <a:ext cx="4636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 err="1"/>
              <a:t>MoneyBall</a:t>
            </a:r>
            <a:r>
              <a:rPr lang="en-US" sz="900" dirty="0"/>
              <a:t> (Motion Picture) 2011</a:t>
            </a:r>
          </a:p>
        </p:txBody>
      </p:sp>
    </p:spTree>
    <p:extLst>
      <p:ext uri="{BB962C8B-B14F-4D97-AF65-F5344CB8AC3E}">
        <p14:creationId xmlns:p14="http://schemas.microsoft.com/office/powerpoint/2010/main" val="810771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9C93-3ABA-FEBB-9C4E-A011A8C5B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8145-28AD-0899-5325-25C96317A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74768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effectLst/>
                <a:latin typeface=".SF NS"/>
              </a:rPr>
              <a:t>Regression is a statistical technique used to determine the relationship between a dependent variable and one or more independent variables, often for prediction or forecasting purposes.</a:t>
            </a:r>
          </a:p>
          <a:p>
            <a:r>
              <a:rPr lang="en-US" dirty="0">
                <a:latin typeface=".SF NS"/>
              </a:rPr>
              <a:t>Linear Regression is a Supervised Machine Learning Algorithm which takes the statistical approach further</a:t>
            </a:r>
          </a:p>
          <a:p>
            <a:r>
              <a:rPr lang="en-US" dirty="0">
                <a:effectLst/>
                <a:latin typeface=".SF NS"/>
              </a:rPr>
              <a:t>This analysis will use more than one Regression Approach</a:t>
            </a:r>
          </a:p>
          <a:p>
            <a:endParaRPr lang="en-US" dirty="0"/>
          </a:p>
        </p:txBody>
      </p:sp>
      <p:pic>
        <p:nvPicPr>
          <p:cNvPr id="3076" name="Picture 4" descr="A diagram of linear regression&#10;&#10;Description automatically generated">
            <a:extLst>
              <a:ext uri="{FF2B5EF4-FFF2-40B4-BE49-F238E27FC236}">
                <a16:creationId xmlns:a16="http://schemas.microsoft.com/office/drawing/2014/main" id="{101C92B7-65D4-A3E1-3583-673439BF3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4224" y="2015734"/>
            <a:ext cx="4600817" cy="345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29BAB7-F68F-F222-B365-022519E51873}"/>
              </a:ext>
            </a:extLst>
          </p:cNvPr>
          <p:cNvSpPr txBox="1"/>
          <p:nvPr/>
        </p:nvSpPr>
        <p:spPr>
          <a:xfrm>
            <a:off x="6253018" y="5532582"/>
            <a:ext cx="4636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Source: </a:t>
            </a:r>
            <a:r>
              <a:rPr lang="en-US" sz="900" dirty="0" err="1"/>
              <a:t>SketchBubble</a:t>
            </a:r>
            <a:r>
              <a:rPr lang="en-US" sz="900" dirty="0"/>
              <a:t> - https://</a:t>
            </a:r>
            <a:r>
              <a:rPr lang="en-US" sz="900" dirty="0" err="1"/>
              <a:t>www.sketchbubble.com</a:t>
            </a:r>
            <a:r>
              <a:rPr lang="en-US" sz="900" dirty="0"/>
              <a:t>/</a:t>
            </a:r>
            <a:r>
              <a:rPr lang="en-US" sz="900" dirty="0" err="1"/>
              <a:t>en</a:t>
            </a:r>
            <a:r>
              <a:rPr lang="en-US" sz="900" dirty="0"/>
              <a:t>/presentation-linear-</a:t>
            </a:r>
            <a:r>
              <a:rPr lang="en-US" sz="900" dirty="0" err="1"/>
              <a:t>regression.html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347244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4ADD1-D975-F752-E859-56DC2ABE8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Exploring the Dataset ‘</a:t>
            </a:r>
            <a:r>
              <a:rPr lang="en-US" dirty="0" err="1"/>
              <a:t>MoneyBall</a:t>
            </a:r>
            <a:r>
              <a:rPr lang="en-US" dirty="0"/>
              <a:t>’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0387F1-35A3-BFB2-1CC5-873401456852}"/>
              </a:ext>
            </a:extLst>
          </p:cNvPr>
          <p:cNvSpPr txBox="1">
            <a:spLocks/>
          </p:cNvSpPr>
          <p:nvPr/>
        </p:nvSpPr>
        <p:spPr>
          <a:xfrm>
            <a:off x="1451579" y="2087114"/>
            <a:ext cx="4839493" cy="2007808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00"/>
              </a:spcBef>
            </a:pPr>
            <a:r>
              <a:rPr lang="en-US" dirty="0"/>
              <a:t>Provided by Kaggle this a high-level dataset that captures each team’s seasonal performance in the MLB ranging from 1962 to 2012</a:t>
            </a:r>
          </a:p>
          <a:p>
            <a:pPr>
              <a:spcBef>
                <a:spcPts val="100"/>
              </a:spcBef>
            </a:pPr>
            <a:r>
              <a:rPr lang="en-US" dirty="0"/>
              <a:t>4 metrics that Paul </a:t>
            </a:r>
            <a:r>
              <a:rPr lang="en-US" dirty="0" err="1"/>
              <a:t>DePodesta</a:t>
            </a:r>
            <a:r>
              <a:rPr lang="en-US" dirty="0"/>
              <a:t> used have been created for this analysis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B19FC0-7D01-5625-B736-C8D3716FC5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02"/>
          <a:stretch/>
        </p:blipFill>
        <p:spPr>
          <a:xfrm>
            <a:off x="1711266" y="4237864"/>
            <a:ext cx="9083899" cy="1532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63BCC70B-E007-C155-9339-D9822687D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6698"/>
                  </p:ext>
                </p:extLst>
              </p:nvPr>
            </p:nvGraphicFramePr>
            <p:xfrm>
              <a:off x="6801028" y="2087114"/>
              <a:ext cx="3994137" cy="1897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4777">
                      <a:extLst>
                        <a:ext uri="{9D8B030D-6E8A-4147-A177-3AD203B41FA5}">
                          <a16:colId xmlns:a16="http://schemas.microsoft.com/office/drawing/2014/main" val="4178755901"/>
                        </a:ext>
                      </a:extLst>
                    </a:gridCol>
                    <a:gridCol w="283085">
                      <a:extLst>
                        <a:ext uri="{9D8B030D-6E8A-4147-A177-3AD203B41FA5}">
                          <a16:colId xmlns:a16="http://schemas.microsoft.com/office/drawing/2014/main" val="1039178708"/>
                        </a:ext>
                      </a:extLst>
                    </a:gridCol>
                    <a:gridCol w="1856275">
                      <a:extLst>
                        <a:ext uri="{9D8B030D-6E8A-4147-A177-3AD203B41FA5}">
                          <a16:colId xmlns:a16="http://schemas.microsoft.com/office/drawing/2014/main" val="2443242741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Column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5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2257149"/>
                      </a:ext>
                    </a:extLst>
                  </a:tr>
                  <a:tr h="379626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Winning Percentage (WP)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Games Won / Games Played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830132"/>
                      </a:ext>
                    </a:extLst>
                  </a:tr>
                  <a:tr h="379626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Running Difference (RD)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RS – RA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638339"/>
                      </a:ext>
                    </a:extLst>
                  </a:tr>
                  <a:tr h="379626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If WP &gt; 0.5 then 1 else 0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6900770"/>
                      </a:ext>
                    </a:extLst>
                  </a:tr>
                  <a:tr h="379626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Predicted Win Percentage (PWP)=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𝑅𝑆</m:t>
                                  </m:r>
                                </m:e>
                                <m:sup>
                                  <m: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50" dirty="0"/>
                            <a:t> /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 (</m:t>
                                  </m:r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𝑅𝑆</m:t>
                                  </m:r>
                                </m:e>
                                <m:sup>
                                  <m: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105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  <m:t>𝑅𝐴</m:t>
                                  </m:r>
                                </m:e>
                                <m:sup>
                                  <m:r>
                                    <a:rPr lang="en-US" sz="105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050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11617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63BCC70B-E007-C155-9339-D9822687DF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18626698"/>
                  </p:ext>
                </p:extLst>
              </p:nvPr>
            </p:nvGraphicFramePr>
            <p:xfrm>
              <a:off x="6801028" y="2087114"/>
              <a:ext cx="3994137" cy="18973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54777">
                      <a:extLst>
                        <a:ext uri="{9D8B030D-6E8A-4147-A177-3AD203B41FA5}">
                          <a16:colId xmlns:a16="http://schemas.microsoft.com/office/drawing/2014/main" val="4178755901"/>
                        </a:ext>
                      </a:extLst>
                    </a:gridCol>
                    <a:gridCol w="283085">
                      <a:extLst>
                        <a:ext uri="{9D8B030D-6E8A-4147-A177-3AD203B41FA5}">
                          <a16:colId xmlns:a16="http://schemas.microsoft.com/office/drawing/2014/main" val="1039178708"/>
                        </a:ext>
                      </a:extLst>
                    </a:gridCol>
                    <a:gridCol w="1856275">
                      <a:extLst>
                        <a:ext uri="{9D8B030D-6E8A-4147-A177-3AD203B41FA5}">
                          <a16:colId xmlns:a16="http://schemas.microsoft.com/office/drawing/2014/main" val="2443242741"/>
                        </a:ext>
                      </a:extLst>
                    </a:gridCol>
                  </a:tblGrid>
                  <a:tr h="25146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Column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05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Formula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4225714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Winning Percentage (WP)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Games Won / Games Played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67830132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Running Difference (RD)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RS – RA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3638339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Label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50" dirty="0"/>
                            <a:t>If WP &gt; 0.5 then 1 else 0</a:t>
                          </a:r>
                        </a:p>
                        <a:p>
                          <a:endParaRPr lang="en-US" sz="105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76900770"/>
                      </a:ext>
                    </a:extLst>
                  </a:tr>
                  <a:tr h="411480"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Predicted Win Percentage (PWP)=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50" dirty="0"/>
                            <a:t>=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15646" t="-357576" r="-1361" b="-1212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8116173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35928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2E77-E9A8-7E9B-49DD-E0F6C8AD2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–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802E-2AD6-D812-1621-584B87855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4644421" cy="1138947"/>
          </a:xfrm>
        </p:spPr>
        <p:txBody>
          <a:bodyPr numCol="1">
            <a:normAutofit fontScale="85000" lnSpcReduction="20000"/>
          </a:bodyPr>
          <a:lstStyle/>
          <a:p>
            <a:r>
              <a:rPr lang="en-US" sz="1800" dirty="0"/>
              <a:t>First step: I wanted to compare the relationship between Runs Allowed (RA) and Runs Scored (RS)</a:t>
            </a:r>
          </a:p>
          <a:p>
            <a:r>
              <a:rPr lang="en-US" sz="1800" dirty="0"/>
              <a:t>The chart below shows that there is a somewhat relationship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FC1EA-E2DA-22CB-97CB-81FF6C818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917" y="3305248"/>
            <a:ext cx="4194937" cy="259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6EBADD-5CE9-6B21-A71D-8631177E7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3305249"/>
            <a:ext cx="4272565" cy="2593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5B7E9F-7410-B2A7-449F-452AC481A4C5}"/>
              </a:ext>
            </a:extLst>
          </p:cNvPr>
          <p:cNvSpPr txBox="1">
            <a:spLocks/>
          </p:cNvSpPr>
          <p:nvPr/>
        </p:nvSpPr>
        <p:spPr>
          <a:xfrm>
            <a:off x="6545483" y="2015733"/>
            <a:ext cx="4644421" cy="1138947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1500" dirty="0"/>
              <a:t>Paul </a:t>
            </a:r>
            <a:r>
              <a:rPr lang="en-US" sz="1500" dirty="0" err="1"/>
              <a:t>DePodesta</a:t>
            </a:r>
            <a:r>
              <a:rPr lang="en-US" sz="1500" dirty="0"/>
              <a:t> relied heavily upon RD to predict</a:t>
            </a:r>
          </a:p>
          <a:p>
            <a:r>
              <a:rPr lang="en-US" sz="1500" dirty="0"/>
              <a:t>The chart below shows that as RD increases so does the wins</a:t>
            </a:r>
          </a:p>
        </p:txBody>
      </p:sp>
    </p:spTree>
    <p:extLst>
      <p:ext uri="{BB962C8B-B14F-4D97-AF65-F5344CB8AC3E}">
        <p14:creationId xmlns:p14="http://schemas.microsoft.com/office/powerpoint/2010/main" val="10524849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8B97-5468-5138-7F92-837F0248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Analysis – Part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AA5B-33E5-1BF5-3DAD-FB348672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2772949" cy="3450613"/>
          </a:xfrm>
        </p:spPr>
        <p:txBody>
          <a:bodyPr>
            <a:normAutofit fontScale="92500"/>
          </a:bodyPr>
          <a:lstStyle/>
          <a:p>
            <a:r>
              <a:rPr lang="en-US" dirty="0"/>
              <a:t>Not wanting to place a bias on RD I wanted to test correlation among the other metrics.</a:t>
            </a:r>
          </a:p>
          <a:p>
            <a:r>
              <a:rPr lang="en-US" dirty="0"/>
              <a:t>The chart to the right shows that RD still holds the highest correlation to a Team’s Game Win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776D11-F8DD-4F36-79FA-EF7EF6AE4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388" y="2015734"/>
            <a:ext cx="6616466" cy="32420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053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38B97-5468-5138-7F92-837F02481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dirty="0"/>
              <a:t>Analysis – Part 3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6AA5B-33E5-1BF5-3DAD-FB348672D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62555" cy="345061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Next, I needed to take the dataset and split it into training and testing groups.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The training data is used to train each model and then we compare our predictions against the test data.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My training set is filtered before the 2002 season and the testing data is anything after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As mentioned earlier, I decided to use a variety of regressions and classification models to predict the out-come of the the Oakland A’s</a:t>
            </a:r>
          </a:p>
        </p:txBody>
      </p:sp>
      <p:pic>
        <p:nvPicPr>
          <p:cNvPr id="6146" name="Picture 2" descr="Training, test, and validation data">
            <a:extLst>
              <a:ext uri="{FF2B5EF4-FFF2-40B4-BE49-F238E27FC236}">
                <a16:creationId xmlns:a16="http://schemas.microsoft.com/office/drawing/2014/main" id="{DE9C092C-1E11-D892-DA93-441A50A34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7999" y="2015734"/>
            <a:ext cx="4313267" cy="3450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3057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5008</TotalTime>
  <Words>724</Words>
  <Application>Microsoft Macintosh PowerPoint</Application>
  <PresentationFormat>Widescreen</PresentationFormat>
  <Paragraphs>72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.SF NS</vt:lpstr>
      <vt:lpstr>Aptos</vt:lpstr>
      <vt:lpstr>Arial</vt:lpstr>
      <vt:lpstr>Cambria Math</vt:lpstr>
      <vt:lpstr>Gill Sans MT</vt:lpstr>
      <vt:lpstr>Wingdings</vt:lpstr>
      <vt:lpstr>Gallery</vt:lpstr>
      <vt:lpstr>Money Ball - the application of Machine Learning in Baseball </vt:lpstr>
      <vt:lpstr>Agenda</vt:lpstr>
      <vt:lpstr>Overview</vt:lpstr>
      <vt:lpstr>Money Ball - Metrics</vt:lpstr>
      <vt:lpstr>Linear Regression</vt:lpstr>
      <vt:lpstr>Exploring the Dataset ‘MoneyBall’</vt:lpstr>
      <vt:lpstr>Analysis – Part 1</vt:lpstr>
      <vt:lpstr>Analysis – Part 2 </vt:lpstr>
      <vt:lpstr>Analysis – Part 3 </vt:lpstr>
      <vt:lpstr>Analysis – Part 4 </vt:lpstr>
      <vt:lpstr>Analysis – Part 5 </vt:lpstr>
      <vt:lpstr>Summary &amp; Recommendations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mojed009@gmail.com</dc:creator>
  <cp:lastModifiedBy>mojed009@gmail.com</cp:lastModifiedBy>
  <cp:revision>15</cp:revision>
  <dcterms:created xsi:type="dcterms:W3CDTF">2024-05-17T17:55:40Z</dcterms:created>
  <dcterms:modified xsi:type="dcterms:W3CDTF">2024-05-21T05:29:50Z</dcterms:modified>
</cp:coreProperties>
</file>